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4" r:id="rId7"/>
    <p:sldId id="262" r:id="rId8"/>
    <p:sldId id="263" r:id="rId9"/>
    <p:sldId id="265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36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BA70C6-4281-486E-AFD3-E91E12156CAC}" type="datetimeFigureOut">
              <a:rPr lang="en-US" smtClean="0"/>
              <a:pPr/>
              <a:t>22-Jul-10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A86FC-5892-42FB-A72D-87624AED33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D7A1AA2-BE5E-4420-BCC9-94D5C36FA3A0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389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89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0259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22-Jul-10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22-Jul-10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22-Jul-10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22-Jul-10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22-Jul-10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22-Jul-10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22-Jul-10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22-Jul-10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22-Jul-10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22-Jul-10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22-Jul-10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22-Jul-10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eris.liralab.it/iCub/dox/html/icub_resource_finder_basic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Automation and iCub applications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319153" y="6488668"/>
            <a:ext cx="482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iCub Summer School, </a:t>
            </a:r>
            <a:r>
              <a:rPr lang="en-US" dirty="0" err="1" smtClean="0"/>
              <a:t>Sestri</a:t>
            </a:r>
            <a:r>
              <a:rPr lang="en-US" dirty="0" smtClean="0"/>
              <a:t> </a:t>
            </a:r>
            <a:r>
              <a:rPr lang="en-US" dirty="0" err="1" smtClean="0"/>
              <a:t>Levante</a:t>
            </a:r>
            <a:r>
              <a:rPr lang="en-US" dirty="0" smtClean="0"/>
              <a:t>, July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71462"/>
            <a:ext cx="9144000" cy="1344613"/>
          </a:xfrm>
        </p:spPr>
        <p:txBody>
          <a:bodyPr>
            <a:normAutofit/>
          </a:bodyPr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dirty="0" smtClean="0"/>
              <a:t>iCub Applications</a:t>
            </a:r>
          </a:p>
        </p:txBody>
      </p:sp>
      <p:sp>
        <p:nvSpPr>
          <p:cNvPr id="94" name="Rectangle 93"/>
          <p:cNvSpPr/>
          <p:nvPr/>
        </p:nvSpPr>
        <p:spPr>
          <a:xfrm>
            <a:off x="428625" y="1071546"/>
            <a:ext cx="8358188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8288" indent="-268288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An </a:t>
            </a:r>
            <a:r>
              <a:rPr lang="en-US" sz="2400" i="1" dirty="0">
                <a:solidFill>
                  <a:srgbClr val="800080"/>
                </a:solidFill>
                <a:latin typeface="+mj-lt"/>
              </a:rPr>
              <a:t>application</a:t>
            </a:r>
            <a:r>
              <a:rPr lang="en-US" sz="24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+mj-lt"/>
              </a:rPr>
              <a:t>is a logical collection of </a:t>
            </a:r>
            <a:r>
              <a:rPr lang="en-US" sz="2400" i="1" dirty="0">
                <a:solidFill>
                  <a:schemeClr val="tx1"/>
                </a:solidFill>
                <a:latin typeface="+mj-lt"/>
              </a:rPr>
              <a:t>modules </a:t>
            </a:r>
            <a:r>
              <a:rPr lang="en-US" sz="2400" dirty="0">
                <a:solidFill>
                  <a:schemeClr val="tx1"/>
                </a:solidFill>
                <a:latin typeface="+mj-lt"/>
              </a:rPr>
              <a:t>with a particular purpose (e.g. attention system, </a:t>
            </a: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reaching, learning of affordances, drumming interaction history…)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  <a:p>
            <a:pPr marL="268288" indent="-268288"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  <a:latin typeface="+mj-lt"/>
              </a:rPr>
              <a:t>In practice it is just a collection of </a:t>
            </a:r>
            <a:r>
              <a:rPr lang="en-US" sz="2400" dirty="0">
                <a:solidFill>
                  <a:srgbClr val="800080"/>
                </a:solidFill>
                <a:latin typeface="+mj-lt"/>
              </a:rPr>
              <a:t>configuration files </a:t>
            </a:r>
            <a:r>
              <a:rPr lang="en-US" sz="2400" dirty="0">
                <a:solidFill>
                  <a:schemeClr val="tx1"/>
                </a:solidFill>
                <a:latin typeface="+mj-lt"/>
              </a:rPr>
              <a:t>and </a:t>
            </a: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a </a:t>
            </a:r>
            <a:r>
              <a:rPr lang="en-US" sz="2400" dirty="0" smtClean="0">
                <a:solidFill>
                  <a:srgbClr val="800080"/>
                </a:solidFill>
                <a:latin typeface="+mj-lt"/>
              </a:rPr>
              <a:t>text description in xml</a:t>
            </a:r>
            <a:endParaRPr lang="en-US" sz="2400" dirty="0">
              <a:solidFill>
                <a:srgbClr val="800080"/>
              </a:solidFill>
              <a:latin typeface="+mj-lt"/>
            </a:endParaRPr>
          </a:p>
        </p:txBody>
      </p:sp>
      <p:sp>
        <p:nvSpPr>
          <p:cNvPr id="50" name="Cloud 49"/>
          <p:cNvSpPr/>
          <p:nvPr/>
        </p:nvSpPr>
        <p:spPr bwMode="auto">
          <a:xfrm>
            <a:off x="4177708" y="3357562"/>
            <a:ext cx="1486986" cy="1148776"/>
          </a:xfrm>
          <a:prstGeom prst="cloud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3910" y="5444866"/>
            <a:ext cx="1925153" cy="10303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80902" y="5756397"/>
            <a:ext cx="767387" cy="815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3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52041" y="5652978"/>
            <a:ext cx="831559" cy="91929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4" name="Line 30"/>
          <p:cNvSpPr>
            <a:spLocks noChangeShapeType="1"/>
          </p:cNvSpPr>
          <p:nvPr/>
        </p:nvSpPr>
        <p:spPr bwMode="auto">
          <a:xfrm>
            <a:off x="2635685" y="6504602"/>
            <a:ext cx="962577" cy="127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" name="Cloud 54"/>
          <p:cNvSpPr/>
          <p:nvPr/>
        </p:nvSpPr>
        <p:spPr bwMode="auto">
          <a:xfrm>
            <a:off x="6005545" y="4224395"/>
            <a:ext cx="1849457" cy="1262940"/>
          </a:xfrm>
          <a:prstGeom prst="cloud">
            <a:avLst/>
          </a:prstGeom>
          <a:solidFill>
            <a:schemeClr val="accent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6" name="Cloud 55"/>
          <p:cNvSpPr/>
          <p:nvPr/>
        </p:nvSpPr>
        <p:spPr bwMode="auto">
          <a:xfrm>
            <a:off x="1714479" y="3800568"/>
            <a:ext cx="1564047" cy="1061725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7" name="Oval 23"/>
          <p:cNvSpPr>
            <a:spLocks noChangeArrowheads="1"/>
          </p:cNvSpPr>
          <p:nvPr/>
        </p:nvSpPr>
        <p:spPr bwMode="auto">
          <a:xfrm>
            <a:off x="1880370" y="4109640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Oval 24"/>
          <p:cNvSpPr>
            <a:spLocks noChangeArrowheads="1"/>
          </p:cNvSpPr>
          <p:nvPr/>
        </p:nvSpPr>
        <p:spPr bwMode="auto">
          <a:xfrm>
            <a:off x="2387746" y="4433095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Oval 25"/>
          <p:cNvSpPr>
            <a:spLocks noChangeArrowheads="1"/>
          </p:cNvSpPr>
          <p:nvPr/>
        </p:nvSpPr>
        <p:spPr bwMode="auto">
          <a:xfrm>
            <a:off x="2725998" y="3947913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Oval 26"/>
          <p:cNvSpPr>
            <a:spLocks noChangeArrowheads="1"/>
          </p:cNvSpPr>
          <p:nvPr/>
        </p:nvSpPr>
        <p:spPr bwMode="auto">
          <a:xfrm>
            <a:off x="6312893" y="4790965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Oval 27"/>
          <p:cNvSpPr>
            <a:spLocks noChangeArrowheads="1"/>
          </p:cNvSpPr>
          <p:nvPr/>
        </p:nvSpPr>
        <p:spPr bwMode="auto">
          <a:xfrm>
            <a:off x="6651145" y="4467511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Oval 28"/>
          <p:cNvSpPr>
            <a:spLocks noChangeArrowheads="1"/>
          </p:cNvSpPr>
          <p:nvPr/>
        </p:nvSpPr>
        <p:spPr bwMode="auto">
          <a:xfrm>
            <a:off x="6820271" y="4952692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Oval 29"/>
          <p:cNvSpPr>
            <a:spLocks noChangeArrowheads="1"/>
          </p:cNvSpPr>
          <p:nvPr/>
        </p:nvSpPr>
        <p:spPr bwMode="auto">
          <a:xfrm>
            <a:off x="7158522" y="4467511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64" name="AutoShape 33"/>
          <p:cNvCxnSpPr>
            <a:cxnSpLocks noChangeShapeType="1"/>
            <a:stCxn id="57" idx="5"/>
            <a:endCxn id="58" idx="2"/>
          </p:cNvCxnSpPr>
          <p:nvPr/>
        </p:nvCxnSpPr>
        <p:spPr bwMode="auto">
          <a:xfrm>
            <a:off x="2169293" y="4385924"/>
            <a:ext cx="218454" cy="208897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65" name="AutoShape 34"/>
          <p:cNvCxnSpPr>
            <a:cxnSpLocks noChangeShapeType="1"/>
            <a:stCxn id="58" idx="7"/>
            <a:endCxn id="59" idx="4"/>
          </p:cNvCxnSpPr>
          <p:nvPr/>
        </p:nvCxnSpPr>
        <p:spPr bwMode="auto">
          <a:xfrm rot="5400000" flipH="1" flipV="1">
            <a:off x="2681244" y="4266586"/>
            <a:ext cx="209096" cy="218662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66" name="AutoShape 35"/>
          <p:cNvCxnSpPr>
            <a:cxnSpLocks noChangeShapeType="1"/>
            <a:stCxn id="59" idx="2"/>
            <a:endCxn id="57" idx="6"/>
          </p:cNvCxnSpPr>
          <p:nvPr/>
        </p:nvCxnSpPr>
        <p:spPr bwMode="auto">
          <a:xfrm flipH="1">
            <a:off x="2217447" y="4109640"/>
            <a:ext cx="507377" cy="161728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67" name="AutoShape 36"/>
          <p:cNvCxnSpPr>
            <a:cxnSpLocks noChangeShapeType="1"/>
            <a:stCxn id="60" idx="6"/>
            <a:endCxn id="62" idx="2"/>
          </p:cNvCxnSpPr>
          <p:nvPr/>
        </p:nvCxnSpPr>
        <p:spPr bwMode="auto">
          <a:xfrm>
            <a:off x="6649970" y="4952692"/>
            <a:ext cx="170300" cy="161728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68" name="AutoShape 37"/>
          <p:cNvCxnSpPr>
            <a:cxnSpLocks noChangeShapeType="1"/>
            <a:stCxn id="62" idx="7"/>
            <a:endCxn id="63" idx="3"/>
          </p:cNvCxnSpPr>
          <p:nvPr/>
        </p:nvCxnSpPr>
        <p:spPr bwMode="auto">
          <a:xfrm flipV="1">
            <a:off x="7109193" y="4743796"/>
            <a:ext cx="98657" cy="256068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69" name="AutoShape 38"/>
          <p:cNvCxnSpPr>
            <a:cxnSpLocks noChangeShapeType="1"/>
            <a:stCxn id="60" idx="0"/>
            <a:endCxn id="61" idx="2"/>
          </p:cNvCxnSpPr>
          <p:nvPr/>
        </p:nvCxnSpPr>
        <p:spPr bwMode="auto">
          <a:xfrm rot="5400000" flipH="1" flipV="1">
            <a:off x="6485719" y="4625539"/>
            <a:ext cx="161727" cy="169127"/>
          </a:xfrm>
          <a:prstGeom prst="curvedConnector2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70" name="AutoShape 39"/>
          <p:cNvCxnSpPr>
            <a:cxnSpLocks noChangeShapeType="1"/>
            <a:stCxn id="63" idx="2"/>
            <a:endCxn id="61" idx="6"/>
          </p:cNvCxnSpPr>
          <p:nvPr/>
        </p:nvCxnSpPr>
        <p:spPr bwMode="auto">
          <a:xfrm flipH="1">
            <a:off x="6988220" y="4629238"/>
            <a:ext cx="169125" cy="1122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71" name="Cloud 70"/>
          <p:cNvSpPr/>
          <p:nvPr/>
        </p:nvSpPr>
        <p:spPr bwMode="auto">
          <a:xfrm>
            <a:off x="3265692" y="4467511"/>
            <a:ext cx="1849457" cy="1265277"/>
          </a:xfrm>
          <a:prstGeom prst="clou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" name="Oval 26"/>
          <p:cNvSpPr>
            <a:spLocks noChangeArrowheads="1"/>
          </p:cNvSpPr>
          <p:nvPr/>
        </p:nvSpPr>
        <p:spPr bwMode="auto">
          <a:xfrm>
            <a:off x="3573692" y="5035818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Oval 27"/>
          <p:cNvSpPr>
            <a:spLocks noChangeArrowheads="1"/>
          </p:cNvSpPr>
          <p:nvPr/>
        </p:nvSpPr>
        <p:spPr bwMode="auto">
          <a:xfrm>
            <a:off x="3918917" y="4739096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Oval 28"/>
          <p:cNvSpPr>
            <a:spLocks noChangeArrowheads="1"/>
          </p:cNvSpPr>
          <p:nvPr/>
        </p:nvSpPr>
        <p:spPr bwMode="auto">
          <a:xfrm>
            <a:off x="4081067" y="5197545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Oval 29"/>
          <p:cNvSpPr>
            <a:spLocks noChangeArrowheads="1"/>
          </p:cNvSpPr>
          <p:nvPr/>
        </p:nvSpPr>
        <p:spPr bwMode="auto">
          <a:xfrm>
            <a:off x="4419320" y="4712364"/>
            <a:ext cx="338251" cy="32345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76" name="AutoShape 36"/>
          <p:cNvCxnSpPr>
            <a:cxnSpLocks noChangeShapeType="1"/>
            <a:stCxn id="72" idx="6"/>
            <a:endCxn id="74" idx="2"/>
          </p:cNvCxnSpPr>
          <p:nvPr/>
        </p:nvCxnSpPr>
        <p:spPr bwMode="auto">
          <a:xfrm>
            <a:off x="3910768" y="5197545"/>
            <a:ext cx="170300" cy="161728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77" name="AutoShape 37"/>
          <p:cNvCxnSpPr>
            <a:cxnSpLocks noChangeShapeType="1"/>
            <a:stCxn id="74" idx="7"/>
            <a:endCxn id="75" idx="3"/>
          </p:cNvCxnSpPr>
          <p:nvPr/>
        </p:nvCxnSpPr>
        <p:spPr bwMode="auto">
          <a:xfrm flipV="1">
            <a:off x="4369992" y="4988647"/>
            <a:ext cx="98657" cy="256068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78" name="AutoShape 38"/>
          <p:cNvCxnSpPr>
            <a:cxnSpLocks noChangeShapeType="1"/>
            <a:stCxn id="72" idx="0"/>
            <a:endCxn id="73" idx="2"/>
          </p:cNvCxnSpPr>
          <p:nvPr/>
        </p:nvCxnSpPr>
        <p:spPr bwMode="auto">
          <a:xfrm rot="5400000" flipH="1" flipV="1">
            <a:off x="3763370" y="4880273"/>
            <a:ext cx="134994" cy="176099"/>
          </a:xfrm>
          <a:prstGeom prst="curvedConnector2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79" name="AutoShape 39"/>
          <p:cNvCxnSpPr>
            <a:cxnSpLocks noChangeShapeType="1"/>
            <a:stCxn id="75" idx="2"/>
            <a:endCxn id="73" idx="6"/>
          </p:cNvCxnSpPr>
          <p:nvPr/>
        </p:nvCxnSpPr>
        <p:spPr bwMode="auto">
          <a:xfrm rot="10800000" flipV="1">
            <a:off x="4257167" y="4874092"/>
            <a:ext cx="162153" cy="26733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80" name="Curved Connector 64"/>
          <p:cNvCxnSpPr>
            <a:cxnSpLocks noChangeShapeType="1"/>
            <a:stCxn id="58" idx="4"/>
            <a:endCxn id="72" idx="2"/>
          </p:cNvCxnSpPr>
          <p:nvPr/>
        </p:nvCxnSpPr>
        <p:spPr bwMode="auto">
          <a:xfrm rot="16200000" flipH="1">
            <a:off x="2844784" y="4468637"/>
            <a:ext cx="440995" cy="1016819"/>
          </a:xfrm>
          <a:prstGeom prst="curvedConnector2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81" name="Curved Connector 66"/>
          <p:cNvCxnSpPr>
            <a:cxnSpLocks noChangeShapeType="1"/>
            <a:stCxn id="84" idx="2"/>
            <a:endCxn id="73" idx="0"/>
          </p:cNvCxnSpPr>
          <p:nvPr/>
        </p:nvCxnSpPr>
        <p:spPr bwMode="auto">
          <a:xfrm rot="10800000" flipV="1">
            <a:off x="4088043" y="4179119"/>
            <a:ext cx="575303" cy="559977"/>
          </a:xfrm>
          <a:prstGeom prst="curvedConnector2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82" name="Curved Connector 68"/>
          <p:cNvCxnSpPr>
            <a:cxnSpLocks noChangeShapeType="1"/>
            <a:stCxn id="74" idx="4"/>
            <a:endCxn id="60" idx="3"/>
          </p:cNvCxnSpPr>
          <p:nvPr/>
        </p:nvCxnSpPr>
        <p:spPr bwMode="auto">
          <a:xfrm rot="5400000" flipH="1" flipV="1">
            <a:off x="5079337" y="4237907"/>
            <a:ext cx="453948" cy="2112236"/>
          </a:xfrm>
          <a:prstGeom prst="curvedConnector3">
            <a:avLst>
              <a:gd name="adj1" fmla="val -56012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83" name="Shape 70"/>
          <p:cNvCxnSpPr>
            <a:cxnSpLocks noChangeShapeType="1"/>
            <a:endCxn id="61" idx="1"/>
          </p:cNvCxnSpPr>
          <p:nvPr/>
        </p:nvCxnSpPr>
        <p:spPr bwMode="auto">
          <a:xfrm flipV="1">
            <a:off x="4757571" y="4514880"/>
            <a:ext cx="1943110" cy="347414"/>
          </a:xfrm>
          <a:prstGeom prst="curvedConnector4">
            <a:avLst>
              <a:gd name="adj1" fmla="val 38960"/>
              <a:gd name="adj2" fmla="val 21304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84" name="Oval 26"/>
          <p:cNvSpPr>
            <a:spLocks noChangeArrowheads="1"/>
          </p:cNvSpPr>
          <p:nvPr/>
        </p:nvSpPr>
        <p:spPr bwMode="auto">
          <a:xfrm>
            <a:off x="4663345" y="4008407"/>
            <a:ext cx="338251" cy="34142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Oval 27"/>
          <p:cNvSpPr>
            <a:spLocks noChangeArrowheads="1"/>
          </p:cNvSpPr>
          <p:nvPr/>
        </p:nvSpPr>
        <p:spPr bwMode="auto">
          <a:xfrm>
            <a:off x="4494221" y="3602966"/>
            <a:ext cx="338251" cy="34142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Oval 29"/>
          <p:cNvSpPr>
            <a:spLocks noChangeArrowheads="1"/>
          </p:cNvSpPr>
          <p:nvPr/>
        </p:nvSpPr>
        <p:spPr bwMode="auto">
          <a:xfrm>
            <a:off x="5001596" y="3602966"/>
            <a:ext cx="338251" cy="341424"/>
          </a:xfrm>
          <a:prstGeom prst="ellipse">
            <a:avLst/>
          </a:prstGeom>
          <a:solidFill>
            <a:srgbClr val="CCCC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87" name="Curved Connector 62"/>
          <p:cNvCxnSpPr>
            <a:cxnSpLocks noChangeShapeType="1"/>
            <a:stCxn id="59" idx="7"/>
            <a:endCxn id="85" idx="2"/>
          </p:cNvCxnSpPr>
          <p:nvPr/>
        </p:nvCxnSpPr>
        <p:spPr bwMode="auto">
          <a:xfrm rot="5400000" flipH="1" flipV="1">
            <a:off x="3643666" y="3144727"/>
            <a:ext cx="221603" cy="1479507"/>
          </a:xfrm>
          <a:prstGeom prst="curvedConnector2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88" name="Straight Arrow Connector 72"/>
          <p:cNvCxnSpPr>
            <a:cxnSpLocks noChangeShapeType="1"/>
            <a:stCxn id="86" idx="3"/>
            <a:endCxn id="84" idx="7"/>
          </p:cNvCxnSpPr>
          <p:nvPr/>
        </p:nvCxnSpPr>
        <p:spPr bwMode="auto">
          <a:xfrm rot="5400000">
            <a:off x="4919588" y="3926862"/>
            <a:ext cx="164017" cy="99072"/>
          </a:xfrm>
          <a:prstGeom prst="straightConnector1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89" name="Curved Connector 75"/>
          <p:cNvCxnSpPr>
            <a:cxnSpLocks noChangeShapeType="1"/>
            <a:stCxn id="85" idx="6"/>
            <a:endCxn id="86" idx="2"/>
          </p:cNvCxnSpPr>
          <p:nvPr/>
        </p:nvCxnSpPr>
        <p:spPr bwMode="auto">
          <a:xfrm>
            <a:off x="4832472" y="3773677"/>
            <a:ext cx="169125" cy="1187"/>
          </a:xfrm>
          <a:prstGeom prst="curvedConnector3">
            <a:avLst>
              <a:gd name="adj1" fmla="val 50000"/>
            </a:avLst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90" name="Shape 79"/>
          <p:cNvCxnSpPr>
            <a:cxnSpLocks noChangeShapeType="1"/>
            <a:stCxn id="86" idx="6"/>
            <a:endCxn id="61" idx="0"/>
          </p:cNvCxnSpPr>
          <p:nvPr/>
        </p:nvCxnSpPr>
        <p:spPr bwMode="auto">
          <a:xfrm>
            <a:off x="5339847" y="3773679"/>
            <a:ext cx="1480424" cy="693832"/>
          </a:xfrm>
          <a:prstGeom prst="curvedConnector2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are parameters organized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Parameters of module are organized in a directory called “app”</a:t>
            </a:r>
          </a:p>
          <a:p>
            <a:r>
              <a:rPr lang="en-US" dirty="0" smtClean="0"/>
              <a:t>Each entry inside app store parameters for using a module in a certain way (</a:t>
            </a:r>
            <a:r>
              <a:rPr lang="en-US" i="1" dirty="0" smtClean="0"/>
              <a:t>context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ResourceFinder</a:t>
            </a:r>
            <a:r>
              <a:rPr lang="en-US" dirty="0" smtClean="0"/>
              <a:t> class in </a:t>
            </a:r>
            <a:r>
              <a:rPr lang="en-US" dirty="0" err="1" smtClean="0"/>
              <a:t>yarp</a:t>
            </a:r>
            <a:r>
              <a:rPr lang="en-US" dirty="0" smtClean="0"/>
              <a:t> helps to detect these files (resources)</a:t>
            </a:r>
          </a:p>
          <a:p>
            <a:r>
              <a:rPr lang="en-US" dirty="0" smtClean="0">
                <a:hlinkClick r:id="rId2"/>
              </a:rPr>
              <a:t>http://eris.liralab.it/iCub/dox/html/icub_resource_finder_basic.html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http://eris.liralab.it/iCub/dox/html/icub_resource_finder_advanced.html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Running processes remotely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05199"/>
          </a:xfrm>
        </p:spPr>
        <p:txBody>
          <a:bodyPr>
            <a:normAutofit/>
          </a:bodyPr>
          <a:lstStyle/>
          <a:p>
            <a:r>
              <a:rPr lang="en-US" dirty="0" err="1" smtClean="0"/>
              <a:t>Yarp</a:t>
            </a:r>
            <a:r>
              <a:rPr lang="en-US" dirty="0" smtClean="0"/>
              <a:t> provides a way to run modules remotely</a:t>
            </a:r>
          </a:p>
          <a:p>
            <a:r>
              <a:rPr lang="en-US" dirty="0" err="1" smtClean="0"/>
              <a:t>yarprun</a:t>
            </a:r>
            <a:r>
              <a:rPr lang="en-US" dirty="0" smtClean="0"/>
              <a:t> is a server that waits for commands on a port</a:t>
            </a:r>
          </a:p>
          <a:p>
            <a:r>
              <a:rPr lang="en-US" dirty="0" smtClean="0"/>
              <a:t>start/termination/kill monitor lifecycle </a:t>
            </a:r>
          </a:p>
          <a:p>
            <a:pPr>
              <a:buNone/>
            </a:pPr>
            <a:r>
              <a:rPr lang="en-US" sz="2400" dirty="0" smtClean="0"/>
              <a:t>	http://eris.liralab.it/yarpdoc/db/dd7/yarprun.html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Overview: </a:t>
            </a:r>
            <a:r>
              <a:rPr lang="en-US" dirty="0" err="1" smtClean="0"/>
              <a:t>yarprun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905000"/>
            <a:ext cx="510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Starting a server</a:t>
            </a:r>
          </a:p>
          <a:p>
            <a:r>
              <a:rPr lang="en-US" dirty="0" smtClean="0"/>
              <a:t>$node1: </a:t>
            </a:r>
            <a:r>
              <a:rPr lang="en-US" dirty="0" err="1" smtClean="0"/>
              <a:t>yarprun</a:t>
            </a:r>
            <a:r>
              <a:rPr lang="en-US" dirty="0" smtClean="0"/>
              <a:t> –server /node1</a:t>
            </a:r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3733800" y="1676400"/>
            <a:ext cx="1066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876800" y="14478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run a server, which will wait for commands on /machine1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81000" y="2801034"/>
            <a:ext cx="7543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Execute a command, from node2: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$node2: </a:t>
            </a:r>
            <a:r>
              <a:rPr lang="en-US" dirty="0" err="1" smtClean="0"/>
              <a:t>yarprun</a:t>
            </a:r>
            <a:r>
              <a:rPr lang="en-US" dirty="0" smtClean="0"/>
              <a:t> --on /node1 --as TAG --</a:t>
            </a:r>
            <a:r>
              <a:rPr lang="en-US" dirty="0" err="1" smtClean="0"/>
              <a:t>cmd</a:t>
            </a:r>
            <a:r>
              <a:rPr lang="en-US" dirty="0" smtClean="0"/>
              <a:t> COMMAND [ARGLIST]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381000" y="3892287"/>
            <a:ext cx="7543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Other commands: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$node3: </a:t>
            </a:r>
            <a:r>
              <a:rPr lang="en-US" dirty="0" err="1" smtClean="0"/>
              <a:t>yarprun</a:t>
            </a:r>
            <a:r>
              <a:rPr lang="en-US" dirty="0" smtClean="0"/>
              <a:t> --on /node1 --</a:t>
            </a:r>
            <a:r>
              <a:rPr lang="en-US" dirty="0" err="1" smtClean="0"/>
              <a:t>isrunning</a:t>
            </a:r>
            <a:r>
              <a:rPr lang="en-US" dirty="0" smtClean="0"/>
              <a:t> TAG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$node3: </a:t>
            </a:r>
            <a:r>
              <a:rPr lang="en-US" dirty="0" err="1" smtClean="0"/>
              <a:t>yarprun</a:t>
            </a:r>
            <a:r>
              <a:rPr lang="en-US" dirty="0" smtClean="0"/>
              <a:t> --on /node1 --</a:t>
            </a:r>
            <a:r>
              <a:rPr lang="en-US" dirty="0" err="1" smtClean="0"/>
              <a:t>ps</a:t>
            </a:r>
            <a:r>
              <a:rPr lang="en-US" dirty="0" smtClean="0"/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$node3: </a:t>
            </a:r>
            <a:r>
              <a:rPr lang="en-US" dirty="0" err="1" smtClean="0"/>
              <a:t>yarprun</a:t>
            </a:r>
            <a:r>
              <a:rPr lang="en-US" dirty="0" smtClean="0"/>
              <a:t>  --on /node1 --</a:t>
            </a:r>
            <a:r>
              <a:rPr lang="en-US" dirty="0" err="1" smtClean="0"/>
              <a:t>sigterm</a:t>
            </a:r>
            <a:r>
              <a:rPr lang="en-US" dirty="0" smtClean="0"/>
              <a:t> TAG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Redirecting </a:t>
            </a:r>
            <a:r>
              <a:rPr lang="en-US" dirty="0" err="1" smtClean="0"/>
              <a:t>stdio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1371600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pitchFamily="34" charset="0"/>
              <a:buChar char="•"/>
            </a:pPr>
            <a:r>
              <a:rPr lang="en-US" sz="2000" dirty="0" smtClean="0"/>
              <a:t>When you run a module on a remote machine you sometimes want to have access to the module input/output</a:t>
            </a:r>
            <a:endParaRPr lang="en-US" sz="2000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04800" y="2362200"/>
            <a:ext cx="70226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yarprun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--on /node1 --as TAG --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cmd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COMMAND [ARGLIST] --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stdio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/node2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1414"/>
            <a:ext cx="9144000" cy="9445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The Manager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8572560" cy="4082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177800">
              <a:spcBef>
                <a:spcPct val="20000"/>
              </a:spcBef>
              <a:buFont typeface="Arial"/>
              <a:buChar char="•"/>
            </a:pPr>
            <a:r>
              <a:rPr lang="en-US" sz="2200" dirty="0" smtClean="0">
                <a:solidFill>
                  <a:srgbClr val="616365"/>
                </a:solidFill>
              </a:rPr>
              <a:t>The </a:t>
            </a:r>
            <a:r>
              <a:rPr lang="en-US" sz="2200" dirty="0" smtClean="0">
                <a:solidFill>
                  <a:srgbClr val="800080"/>
                </a:solidFill>
              </a:rPr>
              <a:t>application manager </a:t>
            </a:r>
            <a:r>
              <a:rPr lang="en-US" sz="2200" dirty="0" smtClean="0">
                <a:solidFill>
                  <a:srgbClr val="616365"/>
                </a:solidFill>
              </a:rPr>
              <a:t>is a python script that provides a graphic interface to </a:t>
            </a:r>
            <a:r>
              <a:rPr lang="en-US" sz="2200" dirty="0" err="1" smtClean="0">
                <a:solidFill>
                  <a:srgbClr val="616365"/>
                </a:solidFill>
              </a:rPr>
              <a:t>yarprun</a:t>
            </a:r>
            <a:endParaRPr lang="en-US" sz="2200" dirty="0" smtClean="0">
              <a:solidFill>
                <a:srgbClr val="616365"/>
              </a:solidFill>
            </a:endParaRPr>
          </a:p>
          <a:p>
            <a:pPr indent="177800">
              <a:spcBef>
                <a:spcPct val="20000"/>
              </a:spcBef>
              <a:buFont typeface="Arial"/>
              <a:buChar char="•"/>
            </a:pPr>
            <a:r>
              <a:rPr lang="en-US" sz="2200" dirty="0" smtClean="0">
                <a:solidFill>
                  <a:srgbClr val="616365"/>
                </a:solidFill>
              </a:rPr>
              <a:t>It allows to start/stopping/monitor, redirect i/o</a:t>
            </a:r>
          </a:p>
          <a:p>
            <a:pPr indent="177800">
              <a:spcBef>
                <a:spcPct val="20000"/>
              </a:spcBef>
              <a:buFont typeface="Arial"/>
              <a:buChar char="•"/>
            </a:pPr>
            <a:r>
              <a:rPr lang="en-US" sz="2200" dirty="0" smtClean="0">
                <a:solidFill>
                  <a:srgbClr val="616365"/>
                </a:solidFill>
              </a:rPr>
              <a:t>In addition it automates establishing connections between modules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3349" y="2667000"/>
            <a:ext cx="4280051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lded Corner 6"/>
          <p:cNvSpPr/>
          <p:nvPr/>
        </p:nvSpPr>
        <p:spPr>
          <a:xfrm>
            <a:off x="1301581" y="3881446"/>
            <a:ext cx="1071570" cy="1174068"/>
          </a:xfrm>
          <a:prstGeom prst="foldedCorner">
            <a:avLst/>
          </a:prstGeom>
          <a:noFill/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…</a:t>
            </a:r>
          </a:p>
          <a:p>
            <a:pPr algn="ctr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01581" y="3881446"/>
            <a:ext cx="579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.xml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2623184" y="4250778"/>
            <a:ext cx="1000132" cy="273610"/>
          </a:xfrm>
          <a:prstGeom prst="rightArrow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6488668"/>
            <a:ext cx="4224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Section 9.3 of the Manual: Automation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Syntax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5715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050" dirty="0" smtClean="0"/>
              <a:t>&lt;application</a:t>
            </a:r>
            <a:r>
              <a:rPr lang="en-US" sz="1050" dirty="0" smtClean="0"/>
              <a:t>&gt;</a:t>
            </a:r>
          </a:p>
          <a:p>
            <a:pPr>
              <a:buNone/>
            </a:pPr>
            <a:r>
              <a:rPr lang="en-US" sz="1050" dirty="0" smtClean="0"/>
              <a:t>	</a:t>
            </a:r>
            <a:r>
              <a:rPr lang="en-US" sz="1050" dirty="0" smtClean="0"/>
              <a:t> </a:t>
            </a:r>
            <a:r>
              <a:rPr lang="en-US" sz="1050" dirty="0" smtClean="0"/>
              <a:t>&lt;name&gt;Name of the application&lt;/name&gt; //this can be anything, just a symbolic name </a:t>
            </a:r>
          </a:p>
          <a:p>
            <a:pPr>
              <a:buNone/>
            </a:pPr>
            <a:r>
              <a:rPr lang="en-US" sz="1050" dirty="0" smtClean="0"/>
              <a:t>	</a:t>
            </a:r>
          </a:p>
          <a:p>
            <a:pPr>
              <a:buNone/>
            </a:pPr>
            <a:r>
              <a:rPr lang="en-US" sz="1050" dirty="0" smtClean="0"/>
              <a:t>	&lt;dependencies&gt; </a:t>
            </a:r>
          </a:p>
          <a:p>
            <a:pPr>
              <a:buNone/>
            </a:pPr>
            <a:r>
              <a:rPr lang="en-US" sz="1050" dirty="0" smtClean="0"/>
              <a:t>		&lt;port&gt;/port1 &lt;/port&gt; </a:t>
            </a:r>
          </a:p>
          <a:p>
            <a:pPr>
              <a:buNone/>
            </a:pPr>
            <a:r>
              <a:rPr lang="en-US" sz="1050" dirty="0" smtClean="0"/>
              <a:t>		&lt;port&gt;/port2 &lt;/port&gt; </a:t>
            </a:r>
          </a:p>
          <a:p>
            <a:pPr>
              <a:buNone/>
            </a:pPr>
            <a:r>
              <a:rPr lang="en-US" sz="1050" dirty="0" smtClean="0"/>
              <a:t>	&lt;/dependencies&gt;</a:t>
            </a:r>
          </a:p>
          <a:p>
            <a:pPr>
              <a:buNone/>
            </a:pPr>
            <a:endParaRPr lang="en-US" sz="1050" dirty="0" smtClean="0"/>
          </a:p>
          <a:p>
            <a:pPr>
              <a:buNone/>
            </a:pPr>
            <a:r>
              <a:rPr lang="en-US" sz="1050" dirty="0" smtClean="0"/>
              <a:t>	 &lt;module&gt; </a:t>
            </a:r>
          </a:p>
          <a:p>
            <a:pPr>
              <a:buNone/>
            </a:pPr>
            <a:r>
              <a:rPr lang="en-US" sz="1050" dirty="0" smtClean="0"/>
              <a:t>		&lt;name&gt;mymodule1 &lt;/name&gt; </a:t>
            </a:r>
          </a:p>
          <a:p>
            <a:pPr>
              <a:buNone/>
            </a:pPr>
            <a:r>
              <a:rPr lang="en-US" sz="1050" dirty="0" smtClean="0"/>
              <a:t>		&lt;parameters&gt;--threshold 1 --name /</a:t>
            </a:r>
            <a:r>
              <a:rPr lang="en-US" sz="1050" dirty="0" err="1" smtClean="0"/>
              <a:t>myName</a:t>
            </a:r>
            <a:r>
              <a:rPr lang="en-US" sz="1050" dirty="0" smtClean="0"/>
              <a:t>&lt;/parameters&gt; </a:t>
            </a:r>
          </a:p>
          <a:p>
            <a:pPr>
              <a:buNone/>
            </a:pPr>
            <a:r>
              <a:rPr lang="en-US" sz="1050" dirty="0" smtClean="0"/>
              <a:t>		&lt;node&gt;node1&lt;/node&gt; </a:t>
            </a:r>
          </a:p>
          <a:p>
            <a:pPr>
              <a:buNone/>
            </a:pPr>
            <a:r>
              <a:rPr lang="en-US" sz="1050" dirty="0" smtClean="0"/>
              <a:t>		&lt;tag&gt;module-tag&lt;/tag&gt; </a:t>
            </a:r>
          </a:p>
          <a:p>
            <a:pPr>
              <a:buNone/>
            </a:pPr>
            <a:r>
              <a:rPr lang="en-US" sz="1050" dirty="0" smtClean="0"/>
              <a:t>	&lt;/module&gt; </a:t>
            </a:r>
          </a:p>
          <a:p>
            <a:pPr>
              <a:buNone/>
            </a:pPr>
            <a:endParaRPr lang="en-US" sz="1050" dirty="0" smtClean="0"/>
          </a:p>
          <a:p>
            <a:pPr>
              <a:buNone/>
            </a:pPr>
            <a:r>
              <a:rPr lang="en-US" sz="1050" dirty="0" smtClean="0"/>
              <a:t>	&lt;module&gt; </a:t>
            </a:r>
          </a:p>
          <a:p>
            <a:pPr>
              <a:buNone/>
            </a:pPr>
            <a:r>
              <a:rPr lang="en-US" sz="1050" dirty="0" smtClean="0"/>
              <a:t>		&lt;name&gt;mymodule2&lt;/name&gt; </a:t>
            </a:r>
          </a:p>
          <a:p>
            <a:pPr>
              <a:buNone/>
            </a:pPr>
            <a:r>
              <a:rPr lang="en-US" sz="1050" dirty="0" smtClean="0"/>
              <a:t>		... </a:t>
            </a:r>
          </a:p>
          <a:p>
            <a:pPr>
              <a:buNone/>
            </a:pPr>
            <a:r>
              <a:rPr lang="en-US" sz="1050" dirty="0" smtClean="0"/>
              <a:t>	&lt;/module&gt; </a:t>
            </a:r>
          </a:p>
          <a:p>
            <a:pPr>
              <a:buNone/>
            </a:pPr>
            <a:endParaRPr lang="en-US" sz="1050" dirty="0" smtClean="0"/>
          </a:p>
          <a:p>
            <a:pPr>
              <a:buNone/>
            </a:pPr>
            <a:r>
              <a:rPr lang="en-US" sz="1050" dirty="0" smtClean="0"/>
              <a:t>	&lt;connection&gt; </a:t>
            </a:r>
          </a:p>
          <a:p>
            <a:pPr>
              <a:buNone/>
            </a:pPr>
            <a:r>
              <a:rPr lang="en-US" sz="1050" dirty="0" smtClean="0"/>
              <a:t>		&lt;from&gt;/port1&lt;/from&gt; </a:t>
            </a:r>
          </a:p>
          <a:p>
            <a:pPr>
              <a:buNone/>
            </a:pPr>
            <a:r>
              <a:rPr lang="en-US" sz="1050" dirty="0" smtClean="0"/>
              <a:t>		&lt;to&gt;/</a:t>
            </a:r>
            <a:r>
              <a:rPr lang="en-US" sz="1050" dirty="0" err="1" smtClean="0"/>
              <a:t>otherport</a:t>
            </a:r>
            <a:r>
              <a:rPr lang="en-US" sz="1050" dirty="0" smtClean="0"/>
              <a:t>&lt;/to&gt; </a:t>
            </a:r>
          </a:p>
          <a:p>
            <a:pPr>
              <a:buNone/>
            </a:pPr>
            <a:r>
              <a:rPr lang="en-US" sz="1050" dirty="0" smtClean="0"/>
              <a:t>		&lt;protocol&gt;</a:t>
            </a:r>
            <a:r>
              <a:rPr lang="en-US" sz="1050" dirty="0" err="1" smtClean="0"/>
              <a:t>udp</a:t>
            </a:r>
            <a:r>
              <a:rPr lang="en-US" sz="1050" dirty="0" smtClean="0"/>
              <a:t>&lt;/protocol&gt; </a:t>
            </a:r>
          </a:p>
          <a:p>
            <a:pPr>
              <a:buNone/>
            </a:pPr>
            <a:r>
              <a:rPr lang="en-US" sz="1050" dirty="0" smtClean="0"/>
              <a:t>	&lt;/connection&gt; </a:t>
            </a:r>
          </a:p>
          <a:p>
            <a:pPr>
              <a:buNone/>
            </a:pPr>
            <a:endParaRPr lang="en-US" sz="1050" dirty="0" smtClean="0"/>
          </a:p>
          <a:p>
            <a:pPr>
              <a:buNone/>
            </a:pPr>
            <a:r>
              <a:rPr lang="en-US" sz="1050" dirty="0" smtClean="0"/>
              <a:t>	&lt;connection&gt; </a:t>
            </a:r>
          </a:p>
          <a:p>
            <a:pPr>
              <a:buNone/>
            </a:pPr>
            <a:r>
              <a:rPr lang="en-US" sz="1050" dirty="0" smtClean="0"/>
              <a:t>		…</a:t>
            </a:r>
          </a:p>
          <a:p>
            <a:pPr>
              <a:buNone/>
            </a:pPr>
            <a:r>
              <a:rPr lang="en-US" sz="1050" dirty="0" smtClean="0"/>
              <a:t>	&lt;/connection&gt;</a:t>
            </a:r>
          </a:p>
          <a:p>
            <a:pPr>
              <a:buNone/>
            </a:pPr>
            <a:endParaRPr lang="en-US" sz="1050" dirty="0" smtClean="0"/>
          </a:p>
          <a:p>
            <a:pPr>
              <a:buNone/>
            </a:pPr>
            <a:r>
              <a:rPr lang="en-US" sz="1050" dirty="0" smtClean="0"/>
              <a:t>&lt;/application&gt;</a:t>
            </a:r>
            <a:endParaRPr lang="en-US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371600"/>
            <a:ext cx="8534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want to start a </a:t>
            </a:r>
            <a:r>
              <a:rPr lang="en-US" sz="2400" dirty="0" err="1" smtClean="0"/>
              <a:t>test_grabber</a:t>
            </a:r>
            <a:r>
              <a:rPr lang="en-US" sz="2400" dirty="0" smtClean="0"/>
              <a:t> device and a viewer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yarpdev</a:t>
            </a:r>
            <a:r>
              <a:rPr lang="en-US" sz="2400" dirty="0" smtClean="0"/>
              <a:t> –device </a:t>
            </a:r>
            <a:r>
              <a:rPr lang="en-US" sz="2400" dirty="0" err="1" smtClean="0"/>
              <a:t>test_grabber</a:t>
            </a:r>
            <a:r>
              <a:rPr lang="en-US" sz="2400" dirty="0" smtClean="0"/>
              <a:t> –name /grabber</a:t>
            </a:r>
          </a:p>
          <a:p>
            <a:r>
              <a:rPr lang="en-US" sz="2400" dirty="0" err="1" smtClean="0"/>
              <a:t>yarpview</a:t>
            </a:r>
            <a:r>
              <a:rPr lang="en-US" sz="2400" dirty="0" smtClean="0"/>
              <a:t> –name /viewer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yarp</a:t>
            </a:r>
            <a:r>
              <a:rPr lang="en-US" sz="2400" dirty="0" smtClean="0"/>
              <a:t> connect /grabber /viewer</a:t>
            </a:r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229600" cy="617220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&lt;application&gt; &lt;name&gt;Name of the application&lt;/name&gt; //this can be anything, just a symbolic name 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 &lt;module&gt; </a:t>
            </a:r>
          </a:p>
          <a:p>
            <a:pPr>
              <a:buNone/>
            </a:pPr>
            <a:r>
              <a:rPr lang="en-US" dirty="0" smtClean="0"/>
              <a:t>		&lt;name&gt;</a:t>
            </a:r>
            <a:r>
              <a:rPr lang="en-US" dirty="0" err="1" smtClean="0"/>
              <a:t>yarpdev</a:t>
            </a:r>
            <a:r>
              <a:rPr lang="en-US" dirty="0" smtClean="0"/>
              <a:t>&lt;/name&gt; </a:t>
            </a:r>
          </a:p>
          <a:p>
            <a:pPr>
              <a:buNone/>
            </a:pPr>
            <a:r>
              <a:rPr lang="en-US" dirty="0" smtClean="0"/>
              <a:t>		&lt;parameters&gt;--device </a:t>
            </a:r>
            <a:r>
              <a:rPr lang="en-US" dirty="0" err="1" smtClean="0"/>
              <a:t>test_grabber</a:t>
            </a:r>
            <a:r>
              <a:rPr lang="en-US" dirty="0" smtClean="0"/>
              <a:t> --name /grabber&lt;/parameters&gt; </a:t>
            </a:r>
          </a:p>
          <a:p>
            <a:pPr>
              <a:buNone/>
            </a:pPr>
            <a:r>
              <a:rPr lang="en-US" dirty="0" smtClean="0"/>
              <a:t>		&lt;node&gt;</a:t>
            </a:r>
            <a:r>
              <a:rPr lang="en-US" dirty="0" err="1" smtClean="0"/>
              <a:t>lorenzo</a:t>
            </a:r>
            <a:r>
              <a:rPr lang="en-US" dirty="0" smtClean="0"/>
              <a:t>&lt;/node&gt; </a:t>
            </a:r>
          </a:p>
          <a:p>
            <a:pPr>
              <a:buNone/>
            </a:pPr>
            <a:r>
              <a:rPr lang="en-US" dirty="0" smtClean="0"/>
              <a:t>		&lt;tag&gt;grabber&lt;/tag&gt; </a:t>
            </a:r>
          </a:p>
          <a:p>
            <a:pPr>
              <a:buNone/>
            </a:pPr>
            <a:r>
              <a:rPr lang="en-US" dirty="0" smtClean="0"/>
              <a:t>	&lt;/module&gt;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&lt;module&gt; </a:t>
            </a:r>
          </a:p>
          <a:p>
            <a:pPr>
              <a:buNone/>
            </a:pPr>
            <a:r>
              <a:rPr lang="en-US" dirty="0" smtClean="0"/>
              <a:t>		&lt;name&gt;</a:t>
            </a:r>
            <a:r>
              <a:rPr lang="en-US" dirty="0" err="1" smtClean="0"/>
              <a:t>yarpview</a:t>
            </a:r>
            <a:r>
              <a:rPr lang="en-US" dirty="0" smtClean="0"/>
              <a:t>&lt;/name&gt;</a:t>
            </a:r>
          </a:p>
          <a:p>
            <a:pPr>
              <a:buNone/>
            </a:pPr>
            <a:r>
              <a:rPr lang="en-US" dirty="0" smtClean="0"/>
              <a:t>		&lt;parameters&gt;--name /viewer&lt;/parameters&gt;</a:t>
            </a:r>
          </a:p>
          <a:p>
            <a:pPr>
              <a:buNone/>
            </a:pPr>
            <a:r>
              <a:rPr lang="en-US" dirty="0" smtClean="0"/>
              <a:t>		&lt;node&gt;</a:t>
            </a:r>
            <a:r>
              <a:rPr lang="en-US" dirty="0" err="1" smtClean="0"/>
              <a:t>lorenzo</a:t>
            </a:r>
            <a:r>
              <a:rPr lang="en-US" dirty="0" smtClean="0"/>
              <a:t>&lt;/node&gt;</a:t>
            </a:r>
          </a:p>
          <a:p>
            <a:pPr>
              <a:buNone/>
            </a:pPr>
            <a:r>
              <a:rPr lang="en-US" dirty="0" smtClean="0"/>
              <a:t>		&lt;tag&gt;viewer&lt;/tag&gt; </a:t>
            </a:r>
          </a:p>
          <a:p>
            <a:pPr>
              <a:buNone/>
            </a:pPr>
            <a:r>
              <a:rPr lang="en-US" dirty="0" smtClean="0"/>
              <a:t>	&lt;/module&gt;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&lt;connection&gt; </a:t>
            </a:r>
          </a:p>
          <a:p>
            <a:pPr>
              <a:buNone/>
            </a:pPr>
            <a:r>
              <a:rPr lang="en-US" dirty="0" smtClean="0"/>
              <a:t>		&lt;from&gt;/grabber&lt;/from&gt; </a:t>
            </a:r>
          </a:p>
          <a:p>
            <a:pPr>
              <a:buNone/>
            </a:pPr>
            <a:r>
              <a:rPr lang="en-US" dirty="0" smtClean="0"/>
              <a:t>		&lt;to&gt;/viewer&lt;/to&gt; </a:t>
            </a:r>
          </a:p>
          <a:p>
            <a:pPr>
              <a:buNone/>
            </a:pPr>
            <a:r>
              <a:rPr lang="en-US" dirty="0" smtClean="0"/>
              <a:t>		&lt;protocol&gt;</a:t>
            </a:r>
            <a:r>
              <a:rPr lang="en-US" dirty="0" err="1" smtClean="0"/>
              <a:t>udp</a:t>
            </a:r>
            <a:r>
              <a:rPr lang="en-US" dirty="0" smtClean="0"/>
              <a:t>&lt;/protocol&gt; </a:t>
            </a:r>
          </a:p>
          <a:p>
            <a:pPr>
              <a:buNone/>
            </a:pPr>
            <a:r>
              <a:rPr lang="en-US" dirty="0" smtClean="0"/>
              <a:t>	&lt;/connection&gt;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&lt;/application&gt;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&lt;dependencies&gt;</a:t>
            </a:r>
          </a:p>
          <a:p>
            <a:pPr>
              <a:buNone/>
            </a:pPr>
            <a:r>
              <a:rPr lang="en-US" sz="2000" dirty="0" smtClean="0"/>
              <a:t>	&lt;port&gt;/</a:t>
            </a:r>
            <a:r>
              <a:rPr lang="en-US" sz="2000" dirty="0" err="1" smtClean="0"/>
              <a:t>icub</a:t>
            </a:r>
            <a:r>
              <a:rPr lang="en-US" sz="2000" dirty="0" smtClean="0"/>
              <a:t>/cam/left&lt;/port&gt;</a:t>
            </a:r>
          </a:p>
          <a:p>
            <a:pPr>
              <a:buNone/>
            </a:pPr>
            <a:r>
              <a:rPr lang="en-US" sz="2000" dirty="0" smtClean="0"/>
              <a:t>      &lt;port&gt;/</a:t>
            </a:r>
            <a:r>
              <a:rPr lang="en-US" sz="2000" dirty="0" err="1" smtClean="0"/>
              <a:t>icub</a:t>
            </a:r>
            <a:r>
              <a:rPr lang="en-US" sz="2000" dirty="0" smtClean="0"/>
              <a:t>/cam/right&lt;/port&gt;</a:t>
            </a:r>
          </a:p>
          <a:p>
            <a:pPr>
              <a:buNone/>
            </a:pPr>
            <a:r>
              <a:rPr lang="en-US" sz="2000" dirty="0" smtClean="0"/>
              <a:t>&lt;/dependencies&gt;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&lt;module&gt;</a:t>
            </a:r>
          </a:p>
          <a:p>
            <a:pPr>
              <a:buNone/>
            </a:pPr>
            <a:r>
              <a:rPr lang="en-US" sz="2000" dirty="0" smtClean="0"/>
              <a:t>	…</a:t>
            </a:r>
          </a:p>
          <a:p>
            <a:pPr>
              <a:buNone/>
            </a:pPr>
            <a:r>
              <a:rPr lang="en-US" sz="2000" dirty="0" smtClean="0"/>
              <a:t>	&lt;</a:t>
            </a:r>
            <a:r>
              <a:rPr lang="en-US" sz="2000" dirty="0" err="1" smtClean="0"/>
              <a:t>workdir</a:t>
            </a:r>
            <a:r>
              <a:rPr lang="en-US" sz="2000" dirty="0" smtClean="0"/>
              <a:t>&gt;C:/mydir&lt;/</a:t>
            </a:r>
            <a:r>
              <a:rPr lang="en-US" sz="2000" dirty="0" err="1" smtClean="0"/>
              <a:t>workdir</a:t>
            </a:r>
            <a:r>
              <a:rPr lang="en-US" sz="2000" dirty="0" smtClean="0"/>
              <a:t>&gt;</a:t>
            </a:r>
          </a:p>
          <a:p>
            <a:pPr>
              <a:buNone/>
            </a:pPr>
            <a:r>
              <a:rPr lang="en-US" sz="2000" dirty="0" smtClean="0"/>
              <a:t>	&lt;</a:t>
            </a:r>
            <a:r>
              <a:rPr lang="en-US" sz="2000" dirty="0" err="1" smtClean="0"/>
              <a:t>stdio</a:t>
            </a:r>
            <a:r>
              <a:rPr lang="en-US" sz="2000" dirty="0" smtClean="0"/>
              <a:t>&gt;node3&lt;/</a:t>
            </a:r>
            <a:r>
              <a:rPr lang="en-US" sz="2000" dirty="0" err="1" smtClean="0"/>
              <a:t>stdio</a:t>
            </a:r>
            <a:r>
              <a:rPr lang="en-US" sz="2000" dirty="0" smtClean="0"/>
              <a:t>&gt;</a:t>
            </a:r>
          </a:p>
          <a:p>
            <a:pPr>
              <a:buNone/>
            </a:pPr>
            <a:r>
              <a:rPr lang="en-US" sz="2000" dirty="0" smtClean="0"/>
              <a:t>&lt;/module&gt;</a:t>
            </a:r>
            <a:endParaRPr 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368</Words>
  <Application>Microsoft Office PowerPoint</Application>
  <PresentationFormat>On-screen Show (4:3)</PresentationFormat>
  <Paragraphs>115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Automation and iCub applications</vt:lpstr>
      <vt:lpstr>Running processes remotely</vt:lpstr>
      <vt:lpstr>Overview: yarprun </vt:lpstr>
      <vt:lpstr>Redirecting stdio</vt:lpstr>
      <vt:lpstr>The Manager</vt:lpstr>
      <vt:lpstr>Syntax</vt:lpstr>
      <vt:lpstr>An example</vt:lpstr>
      <vt:lpstr>Slide 8</vt:lpstr>
      <vt:lpstr>Other tags</vt:lpstr>
      <vt:lpstr>iCub Applications</vt:lpstr>
      <vt:lpstr>How are parameters organized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nat</dc:creator>
  <cp:lastModifiedBy>Lorenzo Natale</cp:lastModifiedBy>
  <cp:revision>19</cp:revision>
  <dcterms:created xsi:type="dcterms:W3CDTF">2006-08-16T00:00:00Z</dcterms:created>
  <dcterms:modified xsi:type="dcterms:W3CDTF">2010-07-22T14:13:45Z</dcterms:modified>
</cp:coreProperties>
</file>